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8" r:id="rId2"/>
    <p:sldId id="261" r:id="rId3"/>
    <p:sldId id="259" r:id="rId4"/>
    <p:sldId id="27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8" r:id="rId14"/>
    <p:sldId id="282" r:id="rId15"/>
    <p:sldId id="283" r:id="rId16"/>
    <p:sldId id="284" r:id="rId17"/>
    <p:sldId id="285" r:id="rId18"/>
    <p:sldId id="288" r:id="rId19"/>
    <p:sldId id="270" r:id="rId20"/>
    <p:sldId id="271" r:id="rId21"/>
    <p:sldId id="272" r:id="rId22"/>
    <p:sldId id="273" r:id="rId23"/>
    <p:sldId id="262" r:id="rId24"/>
    <p:sldId id="274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4" autoAdjust="0"/>
    <p:restoredTop sz="67939" autoAdjust="0"/>
  </p:normalViewPr>
  <p:slideViewPr>
    <p:cSldViewPr snapToGrid="0">
      <p:cViewPr>
        <p:scale>
          <a:sx n="60" d="100"/>
          <a:sy n="60" d="100"/>
        </p:scale>
        <p:origin x="-512" y="-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8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Diameter: </a:t>
            </a:r>
          </a:p>
          <a:p>
            <a:r>
              <a:rPr lang="en-US" dirty="0" smtClean="0"/>
              <a:t>&lt;2-4</a:t>
            </a:r>
            <a:r>
              <a:rPr lang="en-US" baseline="0" dirty="0" smtClean="0"/>
              <a:t> score of 100-66.7</a:t>
            </a:r>
          </a:p>
          <a:p>
            <a:r>
              <a:rPr lang="en-US" baseline="0" dirty="0" smtClean="0"/>
              <a:t>4-6 score of 66.7-33.3</a:t>
            </a:r>
          </a:p>
          <a:p>
            <a:r>
              <a:rPr lang="en-US" baseline="0" dirty="0" smtClean="0"/>
              <a:t>6-&gt;8 score of 33.3-0</a:t>
            </a:r>
          </a:p>
          <a:p>
            <a:r>
              <a:rPr lang="en-US" baseline="0" dirty="0" smtClean="0"/>
              <a:t>Score= 100-16.667*(diameter-2)  (unless &lt;2 or &gt;8)</a:t>
            </a:r>
          </a:p>
          <a:p>
            <a:endParaRPr lang="en-US" baseline="0" dirty="0" smtClean="0"/>
          </a:p>
          <a:p>
            <a:r>
              <a:rPr lang="en-US" dirty="0" smtClean="0"/>
              <a:t>Evolving-radially:</a:t>
            </a:r>
          </a:p>
          <a:p>
            <a:r>
              <a:rPr lang="en-US" dirty="0" smtClean="0"/>
              <a:t>0-.065 </a:t>
            </a:r>
            <a:r>
              <a:rPr lang="en-US" baseline="0" dirty="0" smtClean="0"/>
              <a:t>score of 100-66.7</a:t>
            </a:r>
          </a:p>
          <a:p>
            <a:r>
              <a:rPr lang="en-US" baseline="0" dirty="0" smtClean="0"/>
              <a:t>.065-.13 score of 66.7-33.3</a:t>
            </a:r>
          </a:p>
          <a:p>
            <a:r>
              <a:rPr lang="en-US" baseline="0" dirty="0" smtClean="0"/>
              <a:t>.13- &gt;.195 score of 33.3-0</a:t>
            </a:r>
          </a:p>
          <a:p>
            <a:r>
              <a:rPr lang="en-US" baseline="0" dirty="0" smtClean="0"/>
              <a:t>Score= 100-512.8205*(diameter)</a:t>
            </a:r>
          </a:p>
          <a:p>
            <a:endParaRPr lang="en-US" baseline="0" dirty="0" smtClean="0"/>
          </a:p>
          <a:p>
            <a:r>
              <a:rPr lang="en-US" dirty="0" smtClean="0"/>
              <a:t>Evolving-vertically:</a:t>
            </a:r>
          </a:p>
          <a:p>
            <a:r>
              <a:rPr lang="en-US" dirty="0" smtClean="0"/>
              <a:t>0-.0325 </a:t>
            </a:r>
            <a:r>
              <a:rPr lang="en-US" baseline="0" dirty="0" smtClean="0"/>
              <a:t>score of 100-66.7</a:t>
            </a:r>
          </a:p>
          <a:p>
            <a:r>
              <a:rPr lang="en-US" baseline="0" dirty="0" smtClean="0"/>
              <a:t>.0325-.065 score of 66.7-33.3</a:t>
            </a:r>
          </a:p>
          <a:p>
            <a:r>
              <a:rPr lang="en-US" baseline="0" dirty="0" smtClean="0"/>
              <a:t>.065- &gt;.0975 score of 33.3-0</a:t>
            </a:r>
          </a:p>
          <a:p>
            <a:r>
              <a:rPr lang="en-US" baseline="0" dirty="0" smtClean="0"/>
              <a:t>Score= 100-1025.641*(diameter)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fit into ABCDE?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08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3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7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2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7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07299" y="0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</a:t>
            </a:r>
            <a:r>
              <a:rPr lang="en-US" dirty="0"/>
              <a:t>C</a:t>
            </a:r>
            <a:r>
              <a:rPr lang="en-US" dirty="0" smtClean="0"/>
              <a:t>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605" y="1076111"/>
            <a:ext cx="10229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Analyzing the ABCDE’s of inputted lesions</a:t>
            </a:r>
          </a:p>
          <a:p>
            <a:endParaRPr lang="en-US" sz="2800" dirty="0" smtClean="0"/>
          </a:p>
          <a:p>
            <a:r>
              <a:rPr lang="en-US" sz="3200" b="1" dirty="0" smtClean="0"/>
              <a:t>A</a:t>
            </a:r>
            <a:r>
              <a:rPr lang="en-US" sz="2800" dirty="0" smtClean="0"/>
              <a:t>symmetry</a:t>
            </a:r>
          </a:p>
          <a:p>
            <a:r>
              <a:rPr lang="en-US" sz="3200" b="1" dirty="0" smtClean="0"/>
              <a:t>B</a:t>
            </a:r>
            <a:r>
              <a:rPr lang="en-US" sz="2800" dirty="0" smtClean="0"/>
              <a:t>order</a:t>
            </a:r>
          </a:p>
          <a:p>
            <a:r>
              <a:rPr lang="en-US" sz="3200" b="1" dirty="0" smtClean="0"/>
              <a:t>C</a:t>
            </a:r>
            <a:r>
              <a:rPr lang="en-US" sz="2800" dirty="0" smtClean="0"/>
              <a:t>olor </a:t>
            </a:r>
            <a:endParaRPr lang="en-US" sz="2800" dirty="0"/>
          </a:p>
          <a:p>
            <a:r>
              <a:rPr lang="en-US" sz="3200" b="1" dirty="0" smtClean="0"/>
              <a:t>D</a:t>
            </a:r>
            <a:r>
              <a:rPr lang="en-US" sz="2800" dirty="0" smtClean="0"/>
              <a:t>iameter</a:t>
            </a:r>
          </a:p>
          <a:p>
            <a:r>
              <a:rPr lang="en-US" sz="3200" b="1" dirty="0" smtClean="0"/>
              <a:t>E</a:t>
            </a:r>
            <a:r>
              <a:rPr lang="en-US" sz="2800" dirty="0" smtClean="0"/>
              <a:t>volving</a:t>
            </a:r>
          </a:p>
        </p:txBody>
      </p:sp>
    </p:spTree>
    <p:extLst>
      <p:ext uri="{BB962C8B-B14F-4D97-AF65-F5344CB8AC3E}">
        <p14:creationId xmlns:p14="http://schemas.microsoft.com/office/powerpoint/2010/main" val="134740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90308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</a:t>
            </a:r>
            <a:r>
              <a:rPr lang="en-US" sz="2800" dirty="0"/>
              <a:t>symmetry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</a:t>
            </a:r>
            <a:r>
              <a:rPr lang="en-US" dirty="0" err="1" smtClean="0"/>
              <a:t>maxPercentOverlap</a:t>
            </a:r>
            <a:r>
              <a:rPr lang="en-US" dirty="0" smtClean="0"/>
              <a:t>” from plane of symmetry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2214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421742"/>
            <a:ext cx="1017368" cy="1663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421742"/>
            <a:ext cx="1036611" cy="1259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>
            <a:off x="7233331" y="2200247"/>
            <a:ext cx="1398954" cy="187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83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 flipV="1">
            <a:off x="7251039" y="3459974"/>
            <a:ext cx="1406646" cy="1280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895837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asymmetrical,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somewhat asymmetrical,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5047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symmetrical.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97000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2217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</a:t>
            </a:r>
            <a:r>
              <a:rPr lang="en-US" sz="2800" dirty="0" smtClean="0"/>
              <a:t>order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</a:t>
            </a:r>
            <a:r>
              <a:rPr lang="en-US" dirty="0" err="1" smtClean="0"/>
              <a:t>deltaPerimeter</a:t>
            </a:r>
            <a:r>
              <a:rPr lang="en-US" dirty="0" smtClean="0"/>
              <a:t>” from difference in elliptical perimeter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2214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421742"/>
            <a:ext cx="1017368" cy="27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421742"/>
            <a:ext cx="1036611" cy="1259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 flipV="1">
            <a:off x="7233331" y="2194215"/>
            <a:ext cx="1398954" cy="60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1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>
            <a:off x="7251039" y="3449542"/>
            <a:ext cx="1406646" cy="10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732550"/>
            <a:ext cx="3069858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has ragged, irregular shape,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has somewhat irregular shape,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35963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has regular, round shape.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9881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</a:t>
            </a:r>
            <a:r>
              <a:rPr lang="en-US" sz="2800" dirty="0" smtClean="0"/>
              <a:t>olor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“SSI” between lesions.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51867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36533"/>
            <a:ext cx="999660" cy="10467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283243"/>
            <a:ext cx="1017368" cy="1662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283243"/>
            <a:ext cx="1036611" cy="13978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>
            <a:off x="7233331" y="2236533"/>
            <a:ext cx="1398954" cy="6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83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 flipV="1">
            <a:off x="7251039" y="3441831"/>
            <a:ext cx="1406646" cy="7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913980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color variegated,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18665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color somewhat variegated,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5047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 evenly distributed.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5873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D</a:t>
            </a:r>
            <a:r>
              <a:rPr lang="en-US" sz="2800" dirty="0" smtClean="0"/>
              <a:t>iameter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“diameter” from major axis approximation.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&gt; 6mm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4-6mm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&lt; 4mm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0829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283243"/>
            <a:ext cx="1017368" cy="1662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283243"/>
            <a:ext cx="1036611" cy="13978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 flipV="1">
            <a:off x="7233331" y="2182717"/>
            <a:ext cx="1398954" cy="175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1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>
            <a:off x="7251039" y="3449542"/>
            <a:ext cx="1406646" cy="10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859551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is large in diameter,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is somewhat large in diameter,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35963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has regularly sized diameter.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8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42103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</a:t>
            </a:r>
            <a:r>
              <a:rPr lang="en-US" sz="2800" dirty="0" smtClean="0"/>
              <a:t>volving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779" y="598715"/>
            <a:ext cx="11248507" cy="3010028"/>
            <a:chOff x="453636" y="1360714"/>
            <a:chExt cx="11248507" cy="3010028"/>
          </a:xfrm>
        </p:grpSpPr>
        <p:sp>
          <p:nvSpPr>
            <p:cNvPr id="4" name="TextBox 3"/>
            <p:cNvSpPr txBox="1"/>
            <p:nvPr/>
          </p:nvSpPr>
          <p:spPr>
            <a:xfrm>
              <a:off x="453636" y="2488362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Calculate “</a:t>
              </a:r>
              <a:r>
                <a:rPr lang="en-US" dirty="0" err="1" smtClean="0"/>
                <a:t>radialgrowthrate</a:t>
              </a:r>
              <a:r>
                <a:rPr lang="en-US" dirty="0" smtClean="0"/>
                <a:t>”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70742" y="1894645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</a:t>
              </a:r>
              <a:r>
                <a:rPr lang="en-US" dirty="0" err="1" smtClean="0"/>
                <a:t>adialgrowthrate</a:t>
              </a:r>
              <a:r>
                <a:rPr lang="en-US" dirty="0"/>
                <a:t> </a:t>
              </a:r>
              <a:r>
                <a:rPr lang="en-US" dirty="0" smtClean="0"/>
                <a:t>&gt;</a:t>
              </a:r>
              <a:r>
                <a:rPr lang="en-US" dirty="0" smtClean="0"/>
                <a:t> 0.13mm/month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0307" y="2837524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Radialgrowthrate</a:t>
              </a:r>
              <a:r>
                <a:rPr lang="en-US" dirty="0" smtClean="0"/>
                <a:t>= 0.065-0.13mm/month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35121" y="3724411"/>
              <a:ext cx="325428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Radialgrowthrate</a:t>
              </a:r>
              <a:r>
                <a:rPr lang="en-US" dirty="0"/>
                <a:t> </a:t>
              </a:r>
              <a:r>
                <a:rPr lang="en-US" dirty="0" smtClean="0"/>
                <a:t>&lt; 0.065mm/month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 flipV="1">
              <a:off x="3416225" y="2217811"/>
              <a:ext cx="854517" cy="4552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7" idx="1"/>
            </p:cNvCxnSpPr>
            <p:nvPr/>
          </p:nvCxnSpPr>
          <p:spPr>
            <a:xfrm>
              <a:off x="3416225" y="2673028"/>
              <a:ext cx="854082" cy="4876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8" idx="1"/>
            </p:cNvCxnSpPr>
            <p:nvPr/>
          </p:nvCxnSpPr>
          <p:spPr>
            <a:xfrm>
              <a:off x="3416225" y="2673028"/>
              <a:ext cx="818896" cy="13745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29" idx="1"/>
            </p:cNvCxnSpPr>
            <p:nvPr/>
          </p:nvCxnSpPr>
          <p:spPr>
            <a:xfrm flipV="1">
              <a:off x="7233331" y="2196808"/>
              <a:ext cx="1290097" cy="2100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31" idx="1"/>
            </p:cNvCxnSpPr>
            <p:nvPr/>
          </p:nvCxnSpPr>
          <p:spPr>
            <a:xfrm flipV="1">
              <a:off x="7489402" y="4032252"/>
              <a:ext cx="994112" cy="1532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3"/>
              <a:endCxn id="30" idx="1"/>
            </p:cNvCxnSpPr>
            <p:nvPr/>
          </p:nvCxnSpPr>
          <p:spPr>
            <a:xfrm flipV="1">
              <a:off x="7232896" y="3151545"/>
              <a:ext cx="1261504" cy="91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523428" y="1873642"/>
              <a:ext cx="3069858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Warning: lesion rapidly growing radially.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94400" y="2828379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Caution: lesion slowly growing radially.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83514" y="3847586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Lesion not growing radially.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561286" y="1360714"/>
              <a:ext cx="214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5428" y="4277770"/>
            <a:ext cx="11237688" cy="2476944"/>
            <a:chOff x="355598" y="1893798"/>
            <a:chExt cx="11237688" cy="2476944"/>
          </a:xfrm>
        </p:grpSpPr>
        <p:sp>
          <p:nvSpPr>
            <p:cNvPr id="34" name="TextBox 33"/>
            <p:cNvSpPr txBox="1"/>
            <p:nvPr/>
          </p:nvSpPr>
          <p:spPr>
            <a:xfrm>
              <a:off x="355598" y="2488362"/>
              <a:ext cx="3060627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Calculate “</a:t>
              </a:r>
              <a:r>
                <a:rPr lang="en-US" dirty="0" err="1" smtClean="0"/>
                <a:t>verticalgrowthrate</a:t>
              </a:r>
              <a:r>
                <a:rPr lang="en-US" dirty="0" smtClean="0"/>
                <a:t>”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70742" y="1894645"/>
              <a:ext cx="3169256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/>
                <a:t> </a:t>
              </a:r>
              <a:r>
                <a:rPr lang="en-US" dirty="0" smtClean="0"/>
                <a:t>&gt;</a:t>
              </a:r>
              <a:r>
                <a:rPr lang="en-US" dirty="0" smtClean="0"/>
                <a:t> 0.065mm/month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70307" y="2837524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 smtClean="0"/>
                <a:t>= 0.0325-0.065mm/month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5121" y="3724411"/>
              <a:ext cx="325428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/>
                <a:t> </a:t>
              </a:r>
              <a:r>
                <a:rPr lang="en-US" dirty="0" smtClean="0"/>
                <a:t>&lt; 0.0325mm/month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 flipV="1">
              <a:off x="3416225" y="2217811"/>
              <a:ext cx="854517" cy="4552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3"/>
              <a:endCxn id="36" idx="1"/>
            </p:cNvCxnSpPr>
            <p:nvPr/>
          </p:nvCxnSpPr>
          <p:spPr>
            <a:xfrm>
              <a:off x="3416225" y="2673028"/>
              <a:ext cx="854082" cy="4876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4" idx="3"/>
              <a:endCxn id="37" idx="1"/>
            </p:cNvCxnSpPr>
            <p:nvPr/>
          </p:nvCxnSpPr>
          <p:spPr>
            <a:xfrm>
              <a:off x="3416225" y="2673028"/>
              <a:ext cx="818896" cy="13745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5" idx="3"/>
              <a:endCxn id="45" idx="1"/>
            </p:cNvCxnSpPr>
            <p:nvPr/>
          </p:nvCxnSpPr>
          <p:spPr>
            <a:xfrm flipV="1">
              <a:off x="7439998" y="2216964"/>
              <a:ext cx="1083430" cy="8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3"/>
              <a:endCxn id="47" idx="1"/>
            </p:cNvCxnSpPr>
            <p:nvPr/>
          </p:nvCxnSpPr>
          <p:spPr>
            <a:xfrm flipV="1">
              <a:off x="7489402" y="4032252"/>
              <a:ext cx="994112" cy="1532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3"/>
              <a:endCxn id="46" idx="1"/>
            </p:cNvCxnSpPr>
            <p:nvPr/>
          </p:nvCxnSpPr>
          <p:spPr>
            <a:xfrm flipV="1">
              <a:off x="7232896" y="3151545"/>
              <a:ext cx="1261504" cy="91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523428" y="1893798"/>
              <a:ext cx="3069858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Warning: lesion rapidly growing vertically.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94400" y="2828379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Caution: lesion slowly growing vertically.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83514" y="3847586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Lesion not growing vertically.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14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06119"/>
              </p:ext>
            </p:extLst>
          </p:nvPr>
        </p:nvGraphicFramePr>
        <p:xfrm>
          <a:off x="2364243" y="479373"/>
          <a:ext cx="8127999" cy="612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Results (Warning, Caution,</a:t>
                      </a:r>
                      <a:r>
                        <a:rPr lang="en-US" baseline="0" dirty="0" smtClean="0"/>
                        <a:t> or Benign)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Asymmetry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Ex. Benign (94%)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Warning (22%)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 Variegation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Caution (63%)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Benign (3mm)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Evolving-</a:t>
                      </a:r>
                      <a:r>
                        <a:rPr lang="en-US" baseline="0" dirty="0" smtClean="0"/>
                        <a:t> radially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Warning (.15mm/month)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23.1</a:t>
                      </a:r>
                      <a:endParaRPr lang="en-US" dirty="0"/>
                    </a:p>
                  </a:txBody>
                  <a:tcPr/>
                </a:tc>
              </a:tr>
              <a:tr h="707725">
                <a:tc>
                  <a:txBody>
                    <a:bodyPr/>
                    <a:lstStyle/>
                    <a:p>
                      <a:r>
                        <a:rPr lang="en-US" dirty="0" smtClean="0"/>
                        <a:t>Evolving-vertically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Caution (.04mm/month)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59.0</a:t>
                      </a:r>
                      <a:endParaRPr lang="en-US" dirty="0"/>
                    </a:p>
                  </a:txBody>
                  <a:tcPr/>
                </a:tc>
              </a:tr>
              <a:tr h="72560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Summary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Benign- 2</a:t>
                      </a:r>
                    </a:p>
                    <a:p>
                      <a:r>
                        <a:rPr lang="en-US" dirty="0" smtClean="0"/>
                        <a:t>Caution- 2</a:t>
                      </a:r>
                    </a:p>
                    <a:p>
                      <a:r>
                        <a:rPr lang="en-US" dirty="0" smtClean="0"/>
                        <a:t>Warning- 2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57.4</a:t>
                      </a:r>
                      <a:endParaRPr lang="en-US" dirty="0"/>
                    </a:p>
                  </a:txBody>
                  <a:tcPr/>
                </a:tc>
              </a:tr>
              <a:tr h="705452">
                <a:tc gridSpan="3">
                  <a:txBody>
                    <a:bodyPr/>
                    <a:lstStyle/>
                    <a:p>
                      <a:r>
                        <a:rPr lang="en-US" b="1" dirty="0" smtClean="0"/>
                        <a:t>Recommendation</a:t>
                      </a:r>
                    </a:p>
                    <a:p>
                      <a:r>
                        <a:rPr lang="en-US" b="0" baseline="0" dirty="0" smtClean="0"/>
                        <a:t>0-25: Most likely lesion is benign. Monitor monthly.</a:t>
                      </a:r>
                    </a:p>
                    <a:p>
                      <a:r>
                        <a:rPr lang="en-US" b="0" baseline="0" dirty="0" smtClean="0"/>
                        <a:t>25-50: Questionable lesion. Closely monitor biweekly.</a:t>
                      </a:r>
                    </a:p>
                    <a:p>
                      <a:r>
                        <a:rPr lang="en-US" b="0" baseline="0" dirty="0" smtClean="0"/>
                        <a:t>50-75: Suspicious lesion, consult a doctor to determine if a biopsy is necessary. </a:t>
                      </a:r>
                    </a:p>
                    <a:p>
                      <a:r>
                        <a:rPr lang="en-US" b="0" baseline="0" dirty="0" smtClean="0"/>
                        <a:t>75-100: Highly suspicious lesion, consult a doctor immediately about seeking a biopsy.</a:t>
                      </a:r>
                      <a:endParaRPr lang="en-US" b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6008" y="296334"/>
            <a:ext cx="27897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521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8920" y="1001954"/>
            <a:ext cx="1977007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Scan through lesion cropped images to find the largest image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04193" y="863454"/>
            <a:ext cx="2590543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 CF to scale all images</a:t>
            </a:r>
            <a:r>
              <a:rPr lang="en-US" b="1" dirty="0"/>
              <a:t> </a:t>
            </a:r>
            <a:r>
              <a:rPr lang="en-US" b="1" dirty="0" smtClean="0"/>
              <a:t>up to the maximum size. </a:t>
            </a:r>
          </a:p>
          <a:p>
            <a:pPr algn="ctr"/>
            <a:r>
              <a:rPr lang="en-US" b="1" dirty="0" smtClean="0"/>
              <a:t>Interpolate data points in between defined points created by scaling.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04193" y="3996222"/>
            <a:ext cx="259054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Plot borders on the same map as a contour map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04193" y="2617781"/>
            <a:ext cx="2590543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There might be something here to make it an image???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665927" y="1602118"/>
            <a:ext cx="938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4899465" y="2340782"/>
            <a:ext cx="0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5" idx="0"/>
          </p:cNvCxnSpPr>
          <p:nvPr/>
        </p:nvCxnSpPr>
        <p:spPr>
          <a:xfrm>
            <a:off x="4899465" y="3541111"/>
            <a:ext cx="0" cy="45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1952" y="2151839"/>
            <a:ext cx="18678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Image1:</a:t>
            </a:r>
          </a:p>
          <a:p>
            <a:pPr algn="ctr"/>
            <a:r>
              <a:rPr lang="en-US" dirty="0" smtClean="0"/>
              <a:t> Calculate </a:t>
            </a:r>
            <a:r>
              <a:rPr lang="en-US" dirty="0" smtClean="0"/>
              <a:t>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8420" y="3354106"/>
            <a:ext cx="18678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2: </a:t>
            </a:r>
          </a:p>
          <a:p>
            <a:pPr algn="ctr"/>
            <a:r>
              <a:rPr lang="en-US" dirty="0" smtClean="0"/>
              <a:t>Calculate </a:t>
            </a:r>
            <a:r>
              <a:rPr lang="en-US" dirty="0" smtClean="0"/>
              <a:t>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2849757" y="2613504"/>
            <a:ext cx="943310" cy="4683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</p:cNvCxnSpPr>
          <p:nvPr/>
        </p:nvCxnSpPr>
        <p:spPr>
          <a:xfrm flipV="1">
            <a:off x="2866225" y="3335867"/>
            <a:ext cx="926376" cy="4799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129622"/>
              </p:ext>
            </p:extLst>
          </p:nvPr>
        </p:nvGraphicFramePr>
        <p:xfrm>
          <a:off x="4097867" y="2633133"/>
          <a:ext cx="1208676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2484"/>
                <a:gridCol w="9161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75475" y="2087407"/>
            <a:ext cx="21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 array.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70829" y="2813136"/>
            <a:ext cx="2141099" cy="6463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accuracy of color variegation calculation</a:t>
            </a:r>
          </a:p>
          <a:p>
            <a:r>
              <a:rPr lang="en-US" dirty="0" smtClean="0"/>
              <a:t>Standardize image capture with </a:t>
            </a:r>
            <a:r>
              <a:rPr lang="en-US" dirty="0" err="1" smtClean="0"/>
              <a:t>molescope</a:t>
            </a:r>
            <a:r>
              <a:rPr lang="en-US" dirty="0" smtClean="0"/>
              <a:t> device</a:t>
            </a:r>
          </a:p>
          <a:p>
            <a:r>
              <a:rPr lang="en-US" dirty="0" smtClean="0"/>
              <a:t>Integrate device with user-friendly smartphone application</a:t>
            </a:r>
          </a:p>
          <a:p>
            <a:r>
              <a:rPr lang="en-US" dirty="0" smtClean="0"/>
              <a:t>Test more data sets to validate image analysis</a:t>
            </a:r>
          </a:p>
          <a:p>
            <a:r>
              <a:rPr lang="en-US" dirty="0" smtClean="0"/>
              <a:t>Advertise application, find investors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8696" y="2726274"/>
            <a:ext cx="2916559" cy="17543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Analysis and Time-lapse</a:t>
            </a:r>
            <a:endParaRPr lang="en-US" dirty="0" smtClean="0"/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Asymmetry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Border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Color Variegation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 Diameter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Evolving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>
            <a:off x="8422783" y="3595574"/>
            <a:ext cx="665913" cy="786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1093</Words>
  <Application>Microsoft Macintosh PowerPoint</Application>
  <PresentationFormat>Custom</PresentationFormat>
  <Paragraphs>259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Future Directions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Laura Kenyon</cp:lastModifiedBy>
  <cp:revision>62</cp:revision>
  <dcterms:created xsi:type="dcterms:W3CDTF">2016-10-10T17:10:57Z</dcterms:created>
  <dcterms:modified xsi:type="dcterms:W3CDTF">2016-10-23T06:53:55Z</dcterms:modified>
</cp:coreProperties>
</file>